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56" r:id="rId2"/>
    <p:sldId id="287" r:id="rId3"/>
    <p:sldId id="257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7" r:id="rId19"/>
    <p:sldId id="278" r:id="rId20"/>
    <p:sldId id="276" r:id="rId21"/>
    <p:sldId id="262" r:id="rId22"/>
    <p:sldId id="284" r:id="rId23"/>
    <p:sldId id="285" r:id="rId24"/>
    <p:sldId id="286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27" d="100"/>
          <a:sy n="127" d="100"/>
        </p:scale>
        <p:origin x="-200" y="-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0.jpg>
</file>

<file path=ppt/media/image11.jpg>
</file>

<file path=ppt/media/image12.png>
</file>

<file path=ppt/media/image13.gif>
</file>

<file path=ppt/media/image14.gif>
</file>

<file path=ppt/media/image15.jpg>
</file>

<file path=ppt/media/image16.jpeg>
</file>

<file path=ppt/media/image17.png>
</file>

<file path=ppt/media/image18.jpe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3.pn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359E3C-E839-D74F-AFAD-D5867AFF6749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54F92-1835-D145-9DC7-126A9642B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03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79F66E4-98A4-4A82-A5B5-11B5A4B2E46A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1922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23A23-9EDF-8348-89DA-46A76DE3569E}" type="slidenum">
              <a:rPr lang="en-US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5BB62B6-444A-454E-B3BA-9DE0C80E4E22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1346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35F3D75-E3EA-46B8-B488-4A6D42BBA624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6017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altLang="en-US">
                <a:ea typeface="ＭＳ Ｐゴシック" panose="020B0600070205080204" pitchFamily="34" charset="-128"/>
              </a:rPr>
              <a:t>Corn field near Bismarck, ND</a:t>
            </a: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6513C4F-BAB4-49F3-8AA3-144CD71140CB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14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379729-6758-9145-B5E2-90AAABE0F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B3B076B-0172-1641-ADF9-C5155BB29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33C4D4-E4D7-0A4B-9D0C-771A35D724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5A7903A-73F3-AE4E-8B66-62A88D946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9CBC412-20AE-1944-ADE1-F0B12161A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07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7963BB-F83F-8944-A886-25B95DDF1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315E16F-EE56-CE47-BDE4-C50E91AF7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9E1C3ED-10D6-E542-8EEF-4BBC2BEBDB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89ED3B-3967-0D47-A10C-B1EB59B5D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ECAB57-164A-DE4A-A343-C1B6848F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26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ED8A6DF-6AB6-6544-8022-908F309516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7169EAD-EB24-F54D-B01B-DB5316939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EB4B668-14DC-4545-A8CD-D6630B395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F4E66D-5A4C-9948-9C0D-7D32A9B3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9C1C021-9C6E-7348-9878-FA52DB664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68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F7343FA-7CDD-4261-9021-E68BA463A1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4603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82ABD6-A8D0-3448-947D-A7EDD373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7C7CAA7-352C-BD4B-8DBB-F7F248CEE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4EA4C27-F0AA-1947-AF80-41E6186E7F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F0A2BFD-6E19-0A4B-A4B4-F17535A21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8DAF4E6-1A54-4D43-A443-BE6D8A66F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9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103BAE-7024-AA43-821D-103A73E3A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E1192B7-004E-F147-9B5E-5347E1555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1B2F8D0-F58B-F246-895E-E85A972D5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58F48B-1608-A340-8759-530C74DA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6CEDFE-C0F2-6740-A798-47BC4A493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1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E5ADDB-E188-AF48-BA70-C18F3068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D7C3927-6B48-4F42-A468-4CA1E602CB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0D78413-524F-B249-B5DF-75F4101B0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0B10F32-11E1-314B-B404-C441FB55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28545BA-9AFD-DA49-9D5F-085F93B19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D0BDBBD-6588-794A-92CD-C009F815E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8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C9907C-BD0D-C745-AB21-F42899641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4835B4A-134D-AD4B-A0C0-4F7CA0F8B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8CF9D31-75DE-F342-A493-597CECF1E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73B6D61-5595-1541-9F03-E54F64A55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DCAF71B-1952-BA4F-8137-49B0D2B287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9ED0480-E029-AF4F-BEA0-19E602D1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892CF83-0711-614E-84D3-96CAD75A6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5444F10-2E21-3242-A694-628512E89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3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6057CC-DC16-4E46-B9DC-A8CCC4DC6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550C73F-8252-8E41-830D-21E153A245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9B2115C-BEE0-D34B-AF8E-4EEB2941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FA2224F-B0C0-544C-B6FD-7740704A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0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CC9DF71-29CC-BE40-81CA-5526D363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37476C6-4367-914C-B070-68664BB4B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2200E7-534B-0046-BEA7-8CB91CFD7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22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3EDE9E-ABA0-D848-9795-D14B0402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019AB9-09C6-3947-9775-3196AECF9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3AAC468-C1EC-B549-AE9D-61CC22E1A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A7BEB2B-933F-3348-9564-6BA9A101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C63B548-C2BA-8F4B-A317-E08846BA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81DF60F-6AE9-1A45-86D8-8BC31AFEF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87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6F656E-7934-BE48-972A-6A54BFF3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9A3C4C1-F979-F54F-8E3D-E91CEA939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E1D85ED-EBD2-E049-9D27-07092CAFA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131BEB7-6DC2-A345-B0BB-39D4B06A04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E096798-BF9E-B542-947D-71C879C42BE5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E24E48A-E60D-8C44-9633-C94599B96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9B4EFC3-2E42-D64C-AB94-F22592F02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F7CD86B6-0084-F84F-812D-C0AE984D6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9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5" Type="http://schemas.openxmlformats.org/officeDocument/2006/relationships/image" Target="../media/image2.gif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4882D90-C8B9-5449-A650-37688D62EF73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40717" y="6138562"/>
            <a:ext cx="2049564" cy="5290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5985758-89D8-3040-91A9-F3E8C300B04A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202281" y="6061911"/>
            <a:ext cx="739437" cy="6823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3DB4813-F5C9-2F40-A6CF-1297C257037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125241" y="6148331"/>
            <a:ext cx="1656399" cy="51930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35BC09D0-ABB6-CD41-B35E-AB84E6103DE1}"/>
              </a:ext>
            </a:extLst>
          </p:cNvPr>
          <p:cNvCxnSpPr>
            <a:cxnSpLocks/>
          </p:cNvCxnSpPr>
          <p:nvPr userDrawn="1"/>
        </p:nvCxnSpPr>
        <p:spPr>
          <a:xfrm>
            <a:off x="-145915" y="5953328"/>
            <a:ext cx="9435830" cy="0"/>
          </a:xfrm>
          <a:prstGeom prst="line">
            <a:avLst/>
          </a:prstGeom>
          <a:ln w="38100">
            <a:solidFill>
              <a:srgbClr val="0054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4FAF22A-651F-F342-8BDB-640B1437B660}"/>
              </a:ext>
            </a:extLst>
          </p:cNvPr>
          <p:cNvSpPr/>
          <p:nvPr userDrawn="1"/>
        </p:nvSpPr>
        <p:spPr>
          <a:xfrm>
            <a:off x="-1" y="1"/>
            <a:ext cx="9144000" cy="826850"/>
          </a:xfrm>
          <a:prstGeom prst="rect">
            <a:avLst/>
          </a:prstGeom>
          <a:gradFill flip="none" rotWithShape="1">
            <a:gsLst>
              <a:gs pos="0">
                <a:srgbClr val="C7EFD0">
                  <a:alpha val="54000"/>
                </a:srgbClr>
              </a:gs>
              <a:gs pos="100000">
                <a:srgbClr val="00B050">
                  <a:tint val="23500"/>
                  <a:satMod val="160000"/>
                  <a:lumMod val="0"/>
                  <a:lumOff val="10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4D12F33A-BD9F-534F-98BD-C1FD4FD9F12D}"/>
              </a:ext>
            </a:extLst>
          </p:cNvPr>
          <p:cNvSpPr/>
          <p:nvPr userDrawn="1"/>
        </p:nvSpPr>
        <p:spPr>
          <a:xfrm rot="10800000">
            <a:off x="0" y="5137560"/>
            <a:ext cx="9144000" cy="826850"/>
          </a:xfrm>
          <a:prstGeom prst="rect">
            <a:avLst/>
          </a:prstGeom>
          <a:gradFill flip="none" rotWithShape="1">
            <a:gsLst>
              <a:gs pos="0">
                <a:srgbClr val="C7EFD0">
                  <a:alpha val="54000"/>
                </a:srgbClr>
              </a:gs>
              <a:gs pos="100000">
                <a:srgbClr val="00B050">
                  <a:tint val="23500"/>
                  <a:satMod val="160000"/>
                  <a:lumMod val="0"/>
                  <a:lumOff val="10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2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jpeg"/><Relationship Id="rId3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44592" y="1122363"/>
            <a:ext cx="8617185" cy="2387600"/>
          </a:xfrm>
        </p:spPr>
        <p:txBody>
          <a:bodyPr/>
          <a:lstStyle/>
          <a:p>
            <a:r>
              <a:rPr lang="en-US" dirty="0" smtClean="0"/>
              <a:t>Seven Trees, Seven Practices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Mark Acosta, Bob Barber, Jesse </a:t>
            </a:r>
            <a:r>
              <a:rPr lang="en-US" dirty="0" err="1" smtClean="0"/>
              <a:t>Bamba</a:t>
            </a:r>
            <a:r>
              <a:rPr lang="en-US" dirty="0" smtClean="0"/>
              <a:t>, Joe </a:t>
            </a:r>
            <a:r>
              <a:rPr lang="en-US" dirty="0" err="1" smtClean="0"/>
              <a:t>Tuqero</a:t>
            </a:r>
            <a:r>
              <a:rPr lang="en-US" dirty="0" smtClean="0"/>
              <a:t>, </a:t>
            </a:r>
            <a:r>
              <a:rPr lang="en-US" smtClean="0"/>
              <a:t>Phoebe Wall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3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90"/>
          <a:stretch/>
        </p:blipFill>
        <p:spPr>
          <a:xfrm>
            <a:off x="1552903" y="1366832"/>
            <a:ext cx="6006662" cy="39398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20764" y="5397647"/>
            <a:ext cx="56388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https://aggie-horticulture.tamu.edu/earthkind/drought/efficient-use-of-water-in-the-garden-and-landscape/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41434" y="273080"/>
            <a:ext cx="8229600" cy="797806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altLang="en-US" sz="2800" dirty="0" smtClean="0">
                <a:ea typeface="ＭＳ Ｐゴシック" panose="020B0600070205080204" pitchFamily="34" charset="-128"/>
              </a:rPr>
              <a:t>Basic Field Layout of Drip Tape/</a:t>
            </a:r>
            <a:r>
              <a:rPr lang="en-US" altLang="en-US" sz="2800" dirty="0" smtClean="0">
                <a:ea typeface="ＭＳ Ｐゴシック" panose="020B0600070205080204" pitchFamily="34" charset="-128"/>
              </a:rPr>
              <a:t>Bubbler </a:t>
            </a:r>
            <a:r>
              <a:rPr lang="en-US" altLang="en-US" sz="2800" dirty="0" smtClean="0">
                <a:ea typeface="ＭＳ Ｐゴシック" panose="020B0600070205080204" pitchFamily="34" charset="-128"/>
              </a:rPr>
              <a:t>Irrigation System</a:t>
            </a: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0818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675" y="442210"/>
            <a:ext cx="4776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Why Use Drip Irrigation?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97371" y="1104702"/>
            <a:ext cx="6404895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Pros: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Even/Accurate watering – </a:t>
            </a:r>
            <a:r>
              <a:rPr lang="en-US" sz="2000" dirty="0" err="1" smtClean="0"/>
              <a:t>Efficent</a:t>
            </a:r>
            <a:endParaRPr lang="en-US" sz="2000" dirty="0" smtClean="0"/>
          </a:p>
          <a:p>
            <a:pPr marL="742950" indent="-742950">
              <a:buAutoNum type="arabicPeriod"/>
            </a:pPr>
            <a:r>
              <a:rPr lang="en-US" sz="2000" dirty="0" smtClean="0"/>
              <a:t>Improves plant growth and development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Timely mannered watering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Less labor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Reduce water waste/</a:t>
            </a:r>
            <a:r>
              <a:rPr lang="en-US" sz="2000" dirty="0" err="1" smtClean="0"/>
              <a:t>ersosion</a:t>
            </a:r>
            <a:r>
              <a:rPr lang="en-US" sz="2000" dirty="0" smtClean="0"/>
              <a:t>/run-off - Conservation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92308" y="3497580"/>
            <a:ext cx="785484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Cons: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Can be costly up front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Not all parts always ready available in our region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System needs to be maintained and cleaned frequently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Lines get clogged</a:t>
            </a:r>
          </a:p>
          <a:p>
            <a:pPr marL="742950" indent="-742950">
              <a:buAutoNum type="arabicPeriod"/>
            </a:pPr>
            <a:r>
              <a:rPr lang="en-US" sz="2000" dirty="0" smtClean="0"/>
              <a:t>If not installed correctly contaminants (if used for fertilizing/pesticide application) can enter main waterline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9902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4329"/>
            <a:ext cx="7772400" cy="951734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+mn-lt"/>
              </a:rPr>
              <a:t>Basic Components of Micro-Irrigation System (Drip and Sprinkler/mist systems)</a:t>
            </a:r>
            <a:endParaRPr lang="en-US" sz="2400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017" y="1247775"/>
            <a:ext cx="5715000" cy="43624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78017" y="5622628"/>
            <a:ext cx="565587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https://www.irrigationtutorials.com/drip-system-basic-parts-valves-backflow-preventers-filters-tubing-emitters-and-more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863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41434" y="273080"/>
            <a:ext cx="8229600" cy="797806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altLang="en-US" sz="2800" dirty="0" smtClean="0">
                <a:ea typeface="ＭＳ Ｐゴシック" panose="020B0600070205080204" pitchFamily="34" charset="-128"/>
              </a:rPr>
              <a:t>Basic Components of Micro-irrigation Drip-line system (common faucet)</a:t>
            </a: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42939" y="5546100"/>
            <a:ext cx="3226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https://www.dripirrigation.com/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605" y="2035196"/>
            <a:ext cx="3017923" cy="301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16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cc098c2-4ca3-40a8-b8c9-dca33d0dad6a@namprd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837394" y="1578813"/>
            <a:ext cx="5216580" cy="3992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53614" y="131563"/>
            <a:ext cx="45841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Drip Tape Installation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2168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24" y="1069949"/>
            <a:ext cx="6281980" cy="41068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42820" y="5283347"/>
            <a:ext cx="55406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https://www.dosatronusa.com/essential_grid/drip-irrigation-installation/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3885" y="185675"/>
            <a:ext cx="70982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 smtClean="0">
                <a:ea typeface="ＭＳ Ｐゴシック" panose="020B0600070205080204" pitchFamily="34" charset="-128"/>
              </a:rPr>
              <a:t>Advanced Micro-irrigation Drip line system</a:t>
            </a:r>
          </a:p>
          <a:p>
            <a:pPr algn="ctr"/>
            <a:r>
              <a:rPr lang="en-US" altLang="en-US" sz="2400" dirty="0" smtClean="0">
                <a:ea typeface="ＭＳ Ｐゴシック" panose="020B0600070205080204" pitchFamily="34" charset="-128"/>
              </a:rPr>
              <a:t> (</a:t>
            </a:r>
            <a:r>
              <a:rPr lang="en-US" altLang="en-US" sz="2400" dirty="0" err="1" smtClean="0">
                <a:ea typeface="ＭＳ Ｐゴシック" panose="020B0600070205080204" pitchFamily="34" charset="-128"/>
              </a:rPr>
              <a:t>Fertigator</a:t>
            </a:r>
            <a:r>
              <a:rPr lang="en-US" altLang="en-US" sz="2400" dirty="0" smtClean="0">
                <a:ea typeface="ＭＳ Ｐゴシック" panose="020B0600070205080204" pitchFamily="34" charset="-128"/>
              </a:rPr>
              <a:t>)</a:t>
            </a: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4169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3200" b="1" dirty="0">
                <a:latin typeface="+mn-lt"/>
              </a:rPr>
              <a:t>Sustainable </a:t>
            </a:r>
            <a:r>
              <a:rPr lang="en-US" altLang="en-US" sz="3200" b="1" dirty="0" smtClean="0">
                <a:latin typeface="+mn-lt"/>
              </a:rPr>
              <a:t>Practices</a:t>
            </a:r>
            <a:r>
              <a:rPr lang="en-US" altLang="en-US" sz="2800" b="1" dirty="0" smtClean="0">
                <a:latin typeface="+mn-lt"/>
              </a:rPr>
              <a:t>: Irrigation </a:t>
            </a:r>
            <a:r>
              <a:rPr lang="en-US" altLang="en-US" sz="2800" b="1" dirty="0">
                <a:latin typeface="+mn-lt"/>
              </a:rPr>
              <a:t>Management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800" dirty="0"/>
              <a:t>Drip-irrigation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sz="2400" dirty="0"/>
              <a:t>Even watering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800" dirty="0"/>
              <a:t>Controllers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sz="2400" dirty="0"/>
              <a:t>Timely watering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800" dirty="0" err="1"/>
              <a:t>Fertigators</a:t>
            </a:r>
            <a:endParaRPr lang="en-US" altLang="en-US" sz="28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sz="2400" dirty="0"/>
              <a:t>Efficient fertilizing</a:t>
            </a:r>
            <a:r>
              <a:rPr lang="en-US" altLang="en-US" sz="2800" dirty="0"/>
              <a:t> </a:t>
            </a:r>
          </a:p>
        </p:txBody>
      </p:sp>
      <p:pic>
        <p:nvPicPr>
          <p:cNvPr id="109572" name="Picture 4" descr="DSCN004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86200" y="902983"/>
            <a:ext cx="4382589" cy="25146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9574" name="Picture 6" descr="DSCN5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86200" y="3569352"/>
            <a:ext cx="4382589" cy="226352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1116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Fruit Tree Windbreaks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210088"/>
            <a:ext cx="7886700" cy="4966875"/>
          </a:xfrm>
        </p:spPr>
        <p:txBody>
          <a:bodyPr/>
          <a:lstStyle/>
          <a:p>
            <a:pPr eaLnBrk="1" hangingPunct="1"/>
            <a:r>
              <a:rPr lang="en-US" sz="2600" dirty="0"/>
              <a:t>Primary function is wind protection </a:t>
            </a:r>
          </a:p>
          <a:p>
            <a:pPr lvl="1"/>
            <a:r>
              <a:rPr lang="en-US" altLang="en-US" sz="2600" dirty="0">
                <a:ea typeface="ＭＳ Ｐゴシック" panose="020B0600070205080204" pitchFamily="34" charset="-128"/>
              </a:rPr>
              <a:t>Single or multiple rows of plants strategically placed to protect an area from winds that may hinder crop &amp; livestock production, including potential damage to structures</a:t>
            </a:r>
          </a:p>
          <a:p>
            <a:pPr lvl="1" eaLnBrk="1" hangingPunct="1"/>
            <a:r>
              <a:rPr lang="en-US" sz="2600" dirty="0" smtClean="0"/>
              <a:t>Tree </a:t>
            </a:r>
            <a:r>
              <a:rPr lang="en-US" sz="2600" dirty="0"/>
              <a:t>spacing is much closer than spacing for </a:t>
            </a:r>
            <a:r>
              <a:rPr lang="en-US" sz="2600" dirty="0" smtClean="0"/>
              <a:t>orchard</a:t>
            </a:r>
          </a:p>
          <a:p>
            <a:r>
              <a:rPr lang="en-US" sz="2600" dirty="0" smtClean="0"/>
              <a:t>Using fruit trees for windbreaks provides an economic return in addition to environmental protection.</a:t>
            </a:r>
            <a:endParaRPr lang="en-US" sz="2600" dirty="0"/>
          </a:p>
          <a:p>
            <a:pPr lvl="1" eaLnBrk="1" hangingPunct="1"/>
            <a:r>
              <a:rPr lang="en-US" sz="2600" dirty="0" smtClean="0"/>
              <a:t>Fruit </a:t>
            </a:r>
            <a:r>
              <a:rPr lang="en-US" sz="2600" dirty="0"/>
              <a:t>yield will be reduced dramatically once the plants are mature unless irrigation and nutrients are provided along with a pruning program</a:t>
            </a:r>
          </a:p>
          <a:p>
            <a:pPr eaLnBrk="1" hangingPunct="1">
              <a:buFontTx/>
              <a:buNone/>
            </a:pPr>
            <a:endParaRPr lang="en-US" sz="2800" dirty="0">
              <a:latin typeface="Constantia" charset="0"/>
            </a:endParaRPr>
          </a:p>
          <a:p>
            <a:pPr eaLnBrk="1" hangingPunct="1"/>
            <a:endParaRPr lang="en-US" sz="2800" dirty="0">
              <a:latin typeface="Constantia" charset="0"/>
            </a:endParaRPr>
          </a:p>
          <a:p>
            <a:pPr eaLnBrk="1" hangingPunct="1">
              <a:buFontTx/>
              <a:buNone/>
            </a:pPr>
            <a:endParaRPr lang="en-US" sz="2800" dirty="0">
              <a:latin typeface="Constant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610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71285B-D082-2E45-8165-97DE5588F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latin typeface="+mn-lt"/>
                <a:ea typeface="ＭＳ Ｐゴシック" panose="020B0600070205080204" pitchFamily="34" charset="-128"/>
              </a:rPr>
              <a:t>Windbreak Design Considerations</a:t>
            </a:r>
            <a:endParaRPr lang="en-US" dirty="0">
              <a:latin typeface="+mn-lt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417638"/>
            <a:ext cx="8971280" cy="462756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sz="2800" dirty="0">
                <a:ea typeface="ＭＳ Ｐゴシック" panose="020B0600070205080204" pitchFamily="34" charset="-128"/>
              </a:rPr>
              <a:t>Planning your windbreak is necessary to optimize it</a:t>
            </a:r>
            <a:r>
              <a:rPr lang="ja-JP" altLang="en-US" sz="2800" dirty="0">
                <a:ea typeface="ＭＳ Ｐゴシック" panose="020B0600070205080204" pitchFamily="34" charset="-128"/>
              </a:rPr>
              <a:t>’</a:t>
            </a:r>
            <a:r>
              <a:rPr lang="en-US" altLang="ja-JP" sz="2800" dirty="0">
                <a:ea typeface="ＭＳ Ｐゴシック" panose="020B0600070205080204" pitchFamily="34" charset="-128"/>
              </a:rPr>
              <a:t>s effectiveness and avoid future problems</a:t>
            </a:r>
          </a:p>
          <a:p>
            <a:pPr eaLnBrk="1" hangingPunct="1"/>
            <a:r>
              <a:rPr lang="en-US" altLang="en-US" sz="2800" dirty="0">
                <a:ea typeface="ＭＳ Ｐゴシック" panose="020B0600070205080204" pitchFamily="34" charset="-128"/>
              </a:rPr>
              <a:t>Key physical factors: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Species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Spacing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Orientation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Height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Length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Density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Continuity</a:t>
            </a:r>
          </a:p>
          <a:p>
            <a:pPr eaLnBrk="1" hangingPunct="1"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020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TextBox 4"/>
          <p:cNvSpPr txBox="1">
            <a:spLocks noChangeArrowheads="1"/>
          </p:cNvSpPr>
          <p:nvPr/>
        </p:nvSpPr>
        <p:spPr bwMode="auto">
          <a:xfrm>
            <a:off x="1133475" y="1790700"/>
            <a:ext cx="2228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   </a:t>
            </a:r>
            <a:r>
              <a:rPr lang="en-US" altLang="en-US" sz="1800" dirty="0" smtClean="0">
                <a:solidFill>
                  <a:schemeClr val="tx1"/>
                </a:solidFill>
                <a:latin typeface="Arial" panose="020B0604020202020204" pitchFamily="34" charset="0"/>
              </a:rPr>
              <a:t>Mango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4820" name="Picture 4" descr="P524003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235200"/>
            <a:ext cx="4245900" cy="3182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1" name="TextBox 4"/>
          <p:cNvSpPr txBox="1">
            <a:spLocks noChangeArrowheads="1"/>
          </p:cNvSpPr>
          <p:nvPr/>
        </p:nvSpPr>
        <p:spPr bwMode="auto">
          <a:xfrm>
            <a:off x="5105400" y="1733550"/>
            <a:ext cx="27622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Banana and Soursop</a:t>
            </a: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852488" y="457200"/>
            <a:ext cx="61372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  <a:ea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  <a:ea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  <a:ea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Palatino Linotype" pitchFamily="18" charset="0"/>
              </a:defRPr>
            </a:lvl9pPr>
          </a:lstStyle>
          <a:p>
            <a:pPr eaLnBrk="1" hangingPunct="1">
              <a:defRPr/>
            </a:pPr>
            <a:endParaRPr lang="en-US" altLang="en-US" kern="0" dirty="0">
              <a:ea typeface="ＭＳ Ｐゴシック" panose="020B0600070205080204" pitchFamily="34" charset="-128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0C886C45-4E0C-5440-BACA-0FEEF21EC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Examples of Fruit Tree Windbreak</a:t>
            </a:r>
            <a:endParaRPr lang="en-US" dirty="0"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74" y="2235200"/>
            <a:ext cx="3838575" cy="3204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3861566"/>
      </p:ext>
    </p:extLst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0007"/>
            <a:ext cx="7886700" cy="840061"/>
          </a:xfrm>
        </p:spPr>
        <p:txBody>
          <a:bodyPr/>
          <a:lstStyle/>
          <a:p>
            <a:r>
              <a:rPr lang="en-US" dirty="0" smtClean="0">
                <a:latin typeface="+mn-lt"/>
                <a:cs typeface="Constantia"/>
              </a:rPr>
              <a:t>Seven Practices</a:t>
            </a:r>
            <a:endParaRPr lang="en-US" dirty="0">
              <a:latin typeface="+mn-lt"/>
              <a:cs typeface="Constant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30082"/>
            <a:ext cx="7886700" cy="5046881"/>
          </a:xfrm>
        </p:spPr>
        <p:txBody>
          <a:bodyPr/>
          <a:lstStyle/>
          <a:p>
            <a:r>
              <a:rPr lang="en-US" dirty="0" smtClean="0">
                <a:cs typeface="Constantia"/>
              </a:rPr>
              <a:t>Sheet Mulching</a:t>
            </a:r>
          </a:p>
          <a:p>
            <a:r>
              <a:rPr lang="en-US" dirty="0" smtClean="0">
                <a:cs typeface="Constantia"/>
              </a:rPr>
              <a:t>Drip Irrigation</a:t>
            </a:r>
          </a:p>
          <a:p>
            <a:r>
              <a:rPr lang="en-US" dirty="0" smtClean="0">
                <a:cs typeface="Constantia"/>
              </a:rPr>
              <a:t>Fruit Tree Windbreaks</a:t>
            </a:r>
          </a:p>
          <a:p>
            <a:r>
              <a:rPr lang="en-US" dirty="0" smtClean="0">
                <a:cs typeface="Constantia"/>
              </a:rPr>
              <a:t>Contour Farming</a:t>
            </a:r>
          </a:p>
          <a:p>
            <a:pPr lvl="1"/>
            <a:r>
              <a:rPr lang="en-US" dirty="0" smtClean="0">
                <a:cs typeface="Constantia"/>
              </a:rPr>
              <a:t>NFT Hedgerows</a:t>
            </a:r>
          </a:p>
          <a:p>
            <a:pPr lvl="1"/>
            <a:r>
              <a:rPr lang="en-US" dirty="0" smtClean="0">
                <a:cs typeface="Constantia"/>
              </a:rPr>
              <a:t>Filter Strips</a:t>
            </a:r>
            <a:endParaRPr lang="en-US" dirty="0">
              <a:cs typeface="Constantia"/>
            </a:endParaRPr>
          </a:p>
          <a:p>
            <a:r>
              <a:rPr lang="en-US" dirty="0" smtClean="0">
                <a:cs typeface="Constantia"/>
              </a:rPr>
              <a:t>Green Manures and Cover Crops</a:t>
            </a:r>
          </a:p>
        </p:txBody>
      </p:sp>
    </p:spTree>
    <p:extLst>
      <p:ext uri="{BB962C8B-B14F-4D97-AF65-F5344CB8AC3E}">
        <p14:creationId xmlns:p14="http://schemas.microsoft.com/office/powerpoint/2010/main" val="24789491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4F00F4-42D3-A54B-9822-A7662744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Disadvantages of Windbreaks</a:t>
            </a:r>
          </a:p>
        </p:txBody>
      </p:sp>
      <p:pic>
        <p:nvPicPr>
          <p:cNvPr id="2355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88656" y="1190087"/>
            <a:ext cx="4344944" cy="4539698"/>
          </a:xfrm>
          <a:prstGeom prst="rect">
            <a:avLst/>
          </a:prstGeom>
          <a:ln w="254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3556" name="Rectangle 2"/>
          <p:cNvSpPr txBox="1">
            <a:spLocks noChangeArrowheads="1"/>
          </p:cNvSpPr>
          <p:nvPr/>
        </p:nvSpPr>
        <p:spPr bwMode="auto">
          <a:xfrm>
            <a:off x="5543550" y="2310780"/>
            <a:ext cx="2971800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sz="2000">
                <a:solidFill>
                  <a:schemeClr val="tx2"/>
                </a:solidFill>
                <a:latin typeface="Palatino Linotype" panose="0204050205050503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</a:pPr>
            <a:r>
              <a:rPr lang="en-US" altLang="en-US" sz="2400" dirty="0">
                <a:solidFill>
                  <a:schemeClr val="tx1"/>
                </a:solidFill>
                <a:latin typeface="+mn-lt"/>
              </a:rPr>
              <a:t>Over-shading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 dirty="0">
              <a:solidFill>
                <a:schemeClr val="tx1"/>
              </a:solidFill>
              <a:latin typeface="+mn-lt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US" altLang="en-US" sz="2400" dirty="0">
                <a:solidFill>
                  <a:schemeClr val="tx1"/>
                </a:solidFill>
                <a:latin typeface="+mn-lt"/>
              </a:rPr>
              <a:t>Competition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2400" dirty="0">
              <a:solidFill>
                <a:schemeClr val="tx1"/>
              </a:solidFill>
              <a:latin typeface="+mn-lt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US" altLang="en-US" sz="2400" dirty="0">
                <a:solidFill>
                  <a:schemeClr val="tx1"/>
                </a:solidFill>
                <a:latin typeface="+mn-lt"/>
              </a:rPr>
              <a:t>Reduction of Crop Space</a:t>
            </a:r>
          </a:p>
        </p:txBody>
      </p:sp>
    </p:spTree>
    <p:extLst>
      <p:ext uri="{BB962C8B-B14F-4D97-AF65-F5344CB8AC3E}">
        <p14:creationId xmlns:p14="http://schemas.microsoft.com/office/powerpoint/2010/main" val="3406126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4962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What is Contour Farming?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80093"/>
            <a:ext cx="7886700" cy="4896870"/>
          </a:xfrm>
        </p:spPr>
        <p:txBody>
          <a:bodyPr/>
          <a:lstStyle/>
          <a:p>
            <a:r>
              <a:rPr lang="en-US" dirty="0" smtClean="0"/>
              <a:t>Farming following contour lines across sloping land</a:t>
            </a:r>
          </a:p>
          <a:p>
            <a:pPr lvl="1"/>
            <a:r>
              <a:rPr lang="en-US" dirty="0" smtClean="0"/>
              <a:t>Marking the contour line</a:t>
            </a:r>
          </a:p>
          <a:p>
            <a:r>
              <a:rPr lang="en-US" dirty="0">
                <a:ea typeface="MS PGothic" charset="0"/>
                <a:cs typeface="Helvetica Neue" charset="0"/>
              </a:rPr>
              <a:t>A contour line is a level line across a slope.</a:t>
            </a:r>
          </a:p>
          <a:p>
            <a:r>
              <a:rPr lang="en-US" dirty="0">
                <a:ea typeface="MS PGothic" charset="0"/>
                <a:cs typeface="Helvetica Neue" charset="0"/>
              </a:rPr>
              <a:t>Contour practices help prevent soil erosion</a:t>
            </a:r>
          </a:p>
          <a:p>
            <a:pPr lvl="1"/>
            <a:r>
              <a:rPr lang="en-US" dirty="0">
                <a:ea typeface="MS PGothic" charset="0"/>
                <a:cs typeface="Helvetica Neue" charset="0"/>
              </a:rPr>
              <a:t>Stops or slows downhill flow of water carrying soil particles</a:t>
            </a:r>
          </a:p>
          <a:p>
            <a:r>
              <a:rPr lang="en-US" dirty="0">
                <a:ea typeface="MS PGothic" charset="0"/>
                <a:cs typeface="Helvetica Neue" charset="0"/>
              </a:rPr>
              <a:t>Marking contour lines indicate where to place barriers like:</a:t>
            </a:r>
          </a:p>
          <a:p>
            <a:pPr lvl="1"/>
            <a:r>
              <a:rPr lang="en-US" dirty="0">
                <a:ea typeface="MS PGothic" charset="0"/>
                <a:cs typeface="Helvetica Neue" charset="0"/>
              </a:rPr>
              <a:t>Contour </a:t>
            </a:r>
            <a:r>
              <a:rPr lang="en-US" dirty="0" smtClean="0">
                <a:ea typeface="MS PGothic" charset="0"/>
                <a:cs typeface="Helvetica Neue" charset="0"/>
              </a:rPr>
              <a:t>canals/ditches and berms</a:t>
            </a:r>
            <a:endParaRPr lang="en-US" dirty="0">
              <a:ea typeface="MS PGothic" charset="0"/>
              <a:cs typeface="Helvetica Neue" charset="0"/>
            </a:endParaRPr>
          </a:p>
          <a:p>
            <a:pPr lvl="1"/>
            <a:r>
              <a:rPr lang="en-US" dirty="0">
                <a:ea typeface="MS PGothic" charset="0"/>
                <a:cs typeface="Helvetica Neue" charset="0"/>
              </a:rPr>
              <a:t>Orchard plantings and </a:t>
            </a:r>
            <a:r>
              <a:rPr lang="en-US" dirty="0" smtClean="0">
                <a:ea typeface="MS PGothic" charset="0"/>
                <a:cs typeface="Helvetica Neue" charset="0"/>
              </a:rPr>
              <a:t>NFT hedgerows </a:t>
            </a:r>
            <a:endParaRPr lang="en-US" dirty="0">
              <a:ea typeface="MS PGothic" charset="0"/>
              <a:cs typeface="Helvetica Neue" charset="0"/>
            </a:endParaRPr>
          </a:p>
          <a:p>
            <a:pPr lvl="1"/>
            <a:r>
              <a:rPr lang="en-US" dirty="0" smtClean="0">
                <a:ea typeface="MS PGothic" charset="0"/>
                <a:cs typeface="Helvetica Neue" charset="0"/>
              </a:rPr>
              <a:t>NFT Vegetative barriers and filter strips</a:t>
            </a:r>
            <a:endParaRPr lang="en-US" dirty="0">
              <a:ea typeface="MS PGothic" charset="0"/>
              <a:cs typeface="Helvetica Neue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793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n-lt"/>
                <a:ea typeface="MS PGothic" charset="0"/>
                <a:cs typeface="Helvetica Neue" charset="0"/>
              </a:rPr>
              <a:t>What is an A-frame</a:t>
            </a:r>
          </a:p>
        </p:txBody>
      </p:sp>
      <p:sp>
        <p:nvSpPr>
          <p:cNvPr id="8195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Helvetica Neue" charset="0"/>
                <a:ea typeface="MS PGothic" charset="0"/>
                <a:cs typeface="Helvetica Neue" charset="0"/>
              </a:rPr>
              <a:t>A simple cheap technology for marking contour lines.</a:t>
            </a:r>
          </a:p>
          <a:p>
            <a:pPr eaLnBrk="1" hangingPunct="1"/>
            <a:r>
              <a:rPr lang="en-US" dirty="0">
                <a:latin typeface="Helvetica Neue" charset="0"/>
                <a:ea typeface="MS PGothic" charset="0"/>
                <a:cs typeface="Helvetica Neue" charset="0"/>
              </a:rPr>
              <a:t>Three pieces of wood assembled into an A with a plumb bob.</a:t>
            </a:r>
          </a:p>
          <a:p>
            <a:pPr eaLnBrk="1" hangingPunct="1"/>
            <a:r>
              <a:rPr lang="en-US" dirty="0">
                <a:latin typeface="Helvetica Neue" charset="0"/>
                <a:ea typeface="MS PGothic" charset="0"/>
                <a:cs typeface="Helvetica Neue" charset="0"/>
              </a:rPr>
              <a:t>Once the plumb line is calibrated it shows when the two points of each leg are level.</a:t>
            </a:r>
          </a:p>
        </p:txBody>
      </p:sp>
    </p:spTree>
    <p:extLst>
      <p:ext uri="{BB962C8B-B14F-4D97-AF65-F5344CB8AC3E}">
        <p14:creationId xmlns:p14="http://schemas.microsoft.com/office/powerpoint/2010/main" val="174666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n-lt"/>
                <a:ea typeface="MS PGothic" charset="0"/>
                <a:cs typeface="Helvetica Neue" charset="0"/>
              </a:rPr>
              <a:t>Marking the Contour</a:t>
            </a:r>
          </a:p>
        </p:txBody>
      </p:sp>
      <p:pic>
        <p:nvPicPr>
          <p:cNvPr id="14339" name="Picture 4"/>
          <p:cNvPicPr>
            <a:picLocks noChangeAspect="1" noChangeArrowheads="1"/>
          </p:cNvPicPr>
          <p:nvPr>
            <p:ph type="body"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1600200"/>
            <a:ext cx="4038600" cy="4524375"/>
          </a:xfrm>
          <a:noFill/>
        </p:spPr>
      </p:pic>
      <p:sp>
        <p:nvSpPr>
          <p:cNvPr id="14340" name="Rectangle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ea typeface="MS PGothic" charset="0"/>
                <a:cs typeface="Helvetica Neue" charset="0"/>
              </a:rPr>
              <a:t>Choose a place on the slope where you would like the contour line to begin</a:t>
            </a:r>
          </a:p>
          <a:p>
            <a:pPr eaLnBrk="1" hangingPunct="1"/>
            <a:r>
              <a:rPr lang="en-US" sz="2400" dirty="0">
                <a:ea typeface="MS PGothic" charset="0"/>
                <a:cs typeface="Helvetica Neue" charset="0"/>
              </a:rPr>
              <a:t>Mark where the first leg is positioned using a stake, stone, or marking paint</a:t>
            </a:r>
          </a:p>
          <a:p>
            <a:pPr eaLnBrk="1" hangingPunct="1"/>
            <a:r>
              <a:rPr lang="en-US" sz="2400" dirty="0">
                <a:ea typeface="MS PGothic" charset="0"/>
                <a:cs typeface="Helvetica Neue" charset="0"/>
              </a:rPr>
              <a:t>Swing the second leg so that the string crosses the crossbar at the notch</a:t>
            </a:r>
          </a:p>
          <a:p>
            <a:pPr eaLnBrk="1" hangingPunct="1">
              <a:buFontTx/>
              <a:buNone/>
            </a:pPr>
            <a:endParaRPr lang="en-US" sz="2400" dirty="0">
              <a:latin typeface="Helvetica Neue" charset="0"/>
              <a:ea typeface="MS PGothic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8614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n-lt"/>
                <a:ea typeface="MS PGothic" charset="0"/>
                <a:cs typeface="Helvetica Neue" charset="0"/>
              </a:rPr>
              <a:t>Marking the Contour</a:t>
            </a:r>
          </a:p>
        </p:txBody>
      </p:sp>
      <p:sp>
        <p:nvSpPr>
          <p:cNvPr id="15363" name="Rectangle 3"/>
          <p:cNvSpPr>
            <a:spLocks noGrp="1"/>
          </p:cNvSpPr>
          <p:nvPr>
            <p:ph type="body" idx="1"/>
          </p:nvPr>
        </p:nvSpPr>
        <p:spPr>
          <a:xfrm>
            <a:off x="457200" y="1080080"/>
            <a:ext cx="8229600" cy="4842884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The two points of the A-frame legs are level.  This is the beginning of the contour line.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Now mark the spot where the second leg stands.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Keeping the second leg in place pivot the first leg around.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Move the first leg up or down the slope until the string aligns with the notch.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Mark the new location of the first leg and continue this process until you reach the end of the field or where you want the line to end. 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MS PGothic" charset="0"/>
                <a:cs typeface="Helvetica Neue" charset="0"/>
              </a:rPr>
              <a:t>The marks on the field will show a contour line across the slope.</a:t>
            </a:r>
          </a:p>
        </p:txBody>
      </p:sp>
    </p:spTree>
    <p:extLst>
      <p:ext uri="{BB962C8B-B14F-4D97-AF65-F5344CB8AC3E}">
        <p14:creationId xmlns:p14="http://schemas.microsoft.com/office/powerpoint/2010/main" val="2702742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54956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Green Manures and Cover Crops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20082"/>
            <a:ext cx="7886700" cy="5056881"/>
          </a:xfrm>
        </p:spPr>
        <p:txBody>
          <a:bodyPr/>
          <a:lstStyle/>
          <a:p>
            <a:r>
              <a:rPr lang="en-US" dirty="0" smtClean="0"/>
              <a:t>Terms green manures, cover crops, and living mulches are often used interchangeably </a:t>
            </a:r>
            <a:r>
              <a:rPr lang="en-US" dirty="0"/>
              <a:t>and </a:t>
            </a:r>
            <a:r>
              <a:rPr lang="en-US" dirty="0" smtClean="0"/>
              <a:t>are. </a:t>
            </a:r>
          </a:p>
          <a:p>
            <a:r>
              <a:rPr lang="en-US" dirty="0" smtClean="0"/>
              <a:t>A </a:t>
            </a:r>
            <a:r>
              <a:rPr lang="en-US" dirty="0"/>
              <a:t>green manure crop is </a:t>
            </a:r>
            <a:r>
              <a:rPr lang="en-US" dirty="0" smtClean="0"/>
              <a:t>usually grown </a:t>
            </a:r>
            <a:r>
              <a:rPr lang="en-US" dirty="0"/>
              <a:t>to help maintain soil organic matter and </a:t>
            </a:r>
            <a:r>
              <a:rPr lang="en-US" dirty="0" smtClean="0"/>
              <a:t>increase nitrogen </a:t>
            </a:r>
            <a:r>
              <a:rPr lang="en-US" dirty="0"/>
              <a:t>availability. </a:t>
            </a:r>
            <a:endParaRPr lang="en-US" dirty="0" smtClean="0"/>
          </a:p>
          <a:p>
            <a:pPr lvl="1"/>
            <a:r>
              <a:rPr lang="en-US" dirty="0" smtClean="0"/>
              <a:t>Low growing annuals or bi-annuals or can be nitrogen fixing shrubs/trees managed under a “chop and drop” system like contour nitrogen fixing hedgerow </a:t>
            </a:r>
          </a:p>
          <a:p>
            <a:r>
              <a:rPr lang="en-US" dirty="0" smtClean="0"/>
              <a:t>A </a:t>
            </a:r>
            <a:r>
              <a:rPr lang="en-US" dirty="0"/>
              <a:t>cover crop is grown mainly </a:t>
            </a:r>
            <a:r>
              <a:rPr lang="en-US" dirty="0" smtClean="0"/>
              <a:t>to prevent </a:t>
            </a:r>
            <a:r>
              <a:rPr lang="en-US" dirty="0"/>
              <a:t>soil erosion by covering the ground with </a:t>
            </a:r>
            <a:r>
              <a:rPr lang="en-US" dirty="0" smtClean="0"/>
              <a:t>living vegetation (hence living mulch) </a:t>
            </a:r>
            <a:r>
              <a:rPr lang="en-US" dirty="0"/>
              <a:t>and living roots that hold on to the soil.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670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Potential Species for Guam’s Forest Gardens</a:t>
            </a:r>
            <a:endParaRPr lang="en-US" dirty="0"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338984"/>
          </a:xfrm>
        </p:spPr>
        <p:txBody>
          <a:bodyPr/>
          <a:lstStyle/>
          <a:p>
            <a:r>
              <a:rPr lang="en-US" dirty="0" smtClean="0"/>
              <a:t>Green Manures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30238" y="2100153"/>
            <a:ext cx="3868737" cy="4089510"/>
          </a:xfrm>
        </p:spPr>
        <p:txBody>
          <a:bodyPr/>
          <a:lstStyle/>
          <a:p>
            <a:r>
              <a:rPr lang="en-US" sz="2700" dirty="0" err="1" smtClean="0"/>
              <a:t>Sunn</a:t>
            </a:r>
            <a:r>
              <a:rPr lang="en-US" sz="2700" dirty="0" smtClean="0"/>
              <a:t> hemp- </a:t>
            </a:r>
            <a:r>
              <a:rPr lang="en-US" sz="2700" i="1" dirty="0" smtClean="0"/>
              <a:t>Crotalaria </a:t>
            </a:r>
            <a:r>
              <a:rPr lang="en-US" sz="2700" i="1" dirty="0" err="1" smtClean="0"/>
              <a:t>juncea</a:t>
            </a:r>
            <a:endParaRPr lang="en-US" sz="2700" i="1" dirty="0" smtClean="0"/>
          </a:p>
          <a:p>
            <a:r>
              <a:rPr lang="en-US" sz="2700" dirty="0" smtClean="0"/>
              <a:t>Pigeon pea- </a:t>
            </a:r>
            <a:r>
              <a:rPr lang="en-US" sz="2700" i="1" dirty="0" err="1" smtClean="0"/>
              <a:t>Cajunus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cajan</a:t>
            </a:r>
            <a:endParaRPr lang="en-US" sz="2700" i="1" dirty="0" smtClean="0"/>
          </a:p>
          <a:p>
            <a:r>
              <a:rPr lang="en-US" sz="2700" dirty="0" smtClean="0"/>
              <a:t>Madre de Cacao- </a:t>
            </a:r>
            <a:r>
              <a:rPr lang="en-US" sz="2700" i="1" dirty="0" err="1" smtClean="0"/>
              <a:t>Gliricidia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sepium</a:t>
            </a:r>
            <a:endParaRPr lang="en-US" sz="2700" i="1" dirty="0" smtClean="0"/>
          </a:p>
          <a:p>
            <a:r>
              <a:rPr lang="en-US" sz="2700" i="1" dirty="0" err="1" smtClean="0"/>
              <a:t>Tangangtangan</a:t>
            </a:r>
            <a:r>
              <a:rPr lang="en-US" sz="2700" i="1" dirty="0" smtClean="0"/>
              <a:t>- </a:t>
            </a:r>
            <a:r>
              <a:rPr lang="en-US" sz="2700" i="1" dirty="0" err="1" smtClean="0"/>
              <a:t>Leucaena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leucocephala</a:t>
            </a:r>
            <a:endParaRPr lang="en-US" sz="2700" i="1" dirty="0" smtClean="0"/>
          </a:p>
          <a:p>
            <a:endParaRPr lang="en-US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4629150" y="1530112"/>
            <a:ext cx="3887788" cy="400029"/>
          </a:xfrm>
        </p:spPr>
        <p:txBody>
          <a:bodyPr/>
          <a:lstStyle/>
          <a:p>
            <a:r>
              <a:rPr lang="en-US" dirty="0" smtClean="0"/>
              <a:t>Cover Crops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629150" y="1840134"/>
            <a:ext cx="3887788" cy="4020293"/>
          </a:xfrm>
        </p:spPr>
        <p:txBody>
          <a:bodyPr/>
          <a:lstStyle/>
          <a:p>
            <a:r>
              <a:rPr lang="en-US" sz="2700" dirty="0" smtClean="0"/>
              <a:t>Sweet potato</a:t>
            </a:r>
            <a:r>
              <a:rPr lang="en-US" sz="2700" i="1" dirty="0" smtClean="0"/>
              <a:t>- </a:t>
            </a:r>
            <a:r>
              <a:rPr lang="en-US" sz="2700" i="1" dirty="0" err="1" smtClean="0"/>
              <a:t>Ipomea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batatas</a:t>
            </a:r>
            <a:endParaRPr lang="en-US" sz="2700" i="1" dirty="0" smtClean="0"/>
          </a:p>
          <a:p>
            <a:r>
              <a:rPr lang="en-US" sz="2700" dirty="0" err="1" smtClean="0"/>
              <a:t>Mung</a:t>
            </a:r>
            <a:r>
              <a:rPr lang="en-US" sz="2700" dirty="0" smtClean="0"/>
              <a:t> bean-</a:t>
            </a:r>
            <a:r>
              <a:rPr lang="en-US" sz="2700" i="1" dirty="0" err="1" smtClean="0"/>
              <a:t>Vigna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radiata</a:t>
            </a:r>
            <a:endParaRPr lang="en-US" sz="2700" i="1" dirty="0" smtClean="0"/>
          </a:p>
          <a:p>
            <a:r>
              <a:rPr lang="en-US" sz="2700" dirty="0" smtClean="0"/>
              <a:t>Cowpea- </a:t>
            </a:r>
            <a:r>
              <a:rPr lang="en-US" sz="2700" i="1" dirty="0" err="1" smtClean="0"/>
              <a:t>Vigna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unguiculata</a:t>
            </a:r>
            <a:endParaRPr lang="en-US" sz="2700" i="1" dirty="0" smtClean="0"/>
          </a:p>
          <a:p>
            <a:r>
              <a:rPr lang="en-US" sz="2700" dirty="0" smtClean="0"/>
              <a:t>Perennial peanut-</a:t>
            </a:r>
            <a:r>
              <a:rPr lang="en-US" sz="2700" i="1" dirty="0" err="1" smtClean="0"/>
              <a:t>Arachis</a:t>
            </a:r>
            <a:r>
              <a:rPr lang="en-US" sz="2700" i="1" dirty="0" smtClean="0"/>
              <a:t> </a:t>
            </a:r>
            <a:r>
              <a:rPr lang="en-US" sz="2700" i="1" dirty="0" err="1" smtClean="0"/>
              <a:t>glabrata</a:t>
            </a:r>
            <a:r>
              <a:rPr lang="en-US" sz="2700" i="1" dirty="0" smtClean="0"/>
              <a:t> </a:t>
            </a:r>
            <a:r>
              <a:rPr lang="en-US" sz="2700" dirty="0" smtClean="0"/>
              <a:t> (acidic soils, Southern Guam</a:t>
            </a:r>
            <a:r>
              <a:rPr lang="en-US" sz="2700" dirty="0"/>
              <a:t>)</a:t>
            </a:r>
            <a:r>
              <a:rPr lang="en-US" sz="2700" dirty="0" smtClean="0"/>
              <a:t> 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836430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0010"/>
            <a:ext cx="7886700" cy="780058"/>
          </a:xfrm>
        </p:spPr>
        <p:txBody>
          <a:bodyPr/>
          <a:lstStyle/>
          <a:p>
            <a:r>
              <a:rPr lang="en-US" dirty="0" smtClean="0">
                <a:latin typeface="+mn-lt"/>
                <a:cs typeface="Constantia"/>
              </a:rPr>
              <a:t>Sheet Mulching</a:t>
            </a:r>
            <a:endParaRPr lang="en-US" dirty="0">
              <a:latin typeface="+mn-lt"/>
              <a:cs typeface="Constantia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28650" y="920068"/>
            <a:ext cx="7886700" cy="5256895"/>
          </a:xfrm>
        </p:spPr>
        <p:txBody>
          <a:bodyPr/>
          <a:lstStyle/>
          <a:p>
            <a:r>
              <a:rPr lang="en-US" sz="2700" dirty="0" smtClean="0">
                <a:ea typeface="MS PGothic" charset="0"/>
                <a:cs typeface="Constantia"/>
              </a:rPr>
              <a:t>It </a:t>
            </a:r>
            <a:r>
              <a:rPr lang="en-US" sz="2700" dirty="0">
                <a:ea typeface="MS PGothic" charset="0"/>
                <a:cs typeface="Constantia"/>
              </a:rPr>
              <a:t>is a 3 layer mulch system used to grow </a:t>
            </a:r>
            <a:r>
              <a:rPr lang="en-US" sz="2700" dirty="0" smtClean="0">
                <a:ea typeface="MS PGothic" charset="0"/>
                <a:cs typeface="Constantia"/>
              </a:rPr>
              <a:t>plants.</a:t>
            </a:r>
          </a:p>
          <a:p>
            <a:r>
              <a:rPr lang="en-US" sz="2700" dirty="0" smtClean="0">
                <a:ea typeface="MS PGothic" charset="0"/>
                <a:cs typeface="Constantia"/>
              </a:rPr>
              <a:t>Sheet mulching has a weed barrier which is a thick biodegradable material that blocks weeds from sunlight, while allowing water to get through.</a:t>
            </a:r>
          </a:p>
          <a:p>
            <a:r>
              <a:rPr lang="en-US" sz="2700" dirty="0" smtClean="0">
                <a:ea typeface="MS PGothic" charset="0"/>
                <a:cs typeface="Constantia"/>
              </a:rPr>
              <a:t>Simple</a:t>
            </a:r>
            <a:r>
              <a:rPr lang="en-US" sz="2700" dirty="0">
                <a:ea typeface="MS PGothic" charset="0"/>
                <a:cs typeface="Constantia"/>
              </a:rPr>
              <a:t>, low maintenance practice that produces healthy, productive soil, and keeps the garden free of weeds.</a:t>
            </a:r>
          </a:p>
          <a:p>
            <a:r>
              <a:rPr lang="en-US" sz="2700" dirty="0" smtClean="0">
                <a:ea typeface="MS PGothic" charset="0"/>
                <a:cs typeface="Constantia"/>
              </a:rPr>
              <a:t>Uses </a:t>
            </a:r>
            <a:r>
              <a:rPr lang="en-US" sz="2700" dirty="0">
                <a:ea typeface="MS PGothic" charset="0"/>
                <a:cs typeface="Constantia"/>
              </a:rPr>
              <a:t>easily accessible materials (such as cardboard, shredded paper, newspaper, grass clippings, green-waste, etc.)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64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Sheet Mulching: Three Layers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-457200">
              <a:spcBef>
                <a:spcPct val="0"/>
              </a:spcBef>
              <a:spcAft>
                <a:spcPts val="600"/>
              </a:spcAft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 Concentrated nutrient layer</a:t>
            </a:r>
          </a:p>
          <a:p>
            <a:pPr marL="1316038" lvl="1" indent="-457200">
              <a:spcBef>
                <a:spcPct val="0"/>
              </a:spcBef>
              <a:spcAft>
                <a:spcPts val="600"/>
              </a:spcAft>
              <a:buFont typeface="Arial" charset="0"/>
              <a:buChar char="•"/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This is the high organic matter area for plant root growth</a:t>
            </a:r>
          </a:p>
          <a:p>
            <a:pPr marL="915988" indent="-457200">
              <a:spcBef>
                <a:spcPct val="0"/>
              </a:spcBef>
              <a:spcAft>
                <a:spcPts val="600"/>
              </a:spcAft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  Weed barrier</a:t>
            </a:r>
          </a:p>
          <a:p>
            <a:pPr marL="1316038" lvl="1" indent="-457200">
              <a:spcBef>
                <a:spcPct val="0"/>
              </a:spcBef>
              <a:spcAft>
                <a:spcPts val="600"/>
              </a:spcAft>
              <a:buFont typeface="Arial" charset="0"/>
              <a:buChar char="•"/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Cardboard is best but newspaper or paper bags work</a:t>
            </a:r>
          </a:p>
          <a:p>
            <a:pPr marL="915988" indent="-457200">
              <a:spcBef>
                <a:spcPct val="0"/>
              </a:spcBef>
              <a:spcAft>
                <a:spcPts val="600"/>
              </a:spcAft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  Mulch/Compost layer</a:t>
            </a:r>
          </a:p>
          <a:p>
            <a:pPr marL="1316038" lvl="1" indent="-457200">
              <a:spcBef>
                <a:spcPct val="0"/>
              </a:spcBef>
              <a:spcAft>
                <a:spcPts val="600"/>
              </a:spcAft>
              <a:buFont typeface="Arial" charset="0"/>
              <a:buChar char="•"/>
              <a:tabLst>
                <a:tab pos="404813" algn="l"/>
              </a:tabLst>
            </a:pPr>
            <a:r>
              <a:rPr lang="en-US" dirty="0">
                <a:ea typeface="MS PGothic" charset="0"/>
              </a:rPr>
              <a:t>This is where you pile up organic matter to break down for future nutrient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7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Sheet Mulching</a:t>
            </a:r>
            <a:endParaRPr lang="en-US" dirty="0">
              <a:latin typeface="+mn-lt"/>
            </a:endParaRPr>
          </a:p>
        </p:txBody>
      </p:sp>
      <p:pic>
        <p:nvPicPr>
          <p:cNvPr id="3" name="Content Placeholder 3" descr="IMG_2781.jpg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" r="208"/>
          <a:stretch>
            <a:fillRect/>
          </a:stretch>
        </p:blipFill>
        <p:spPr bwMode="auto">
          <a:xfrm>
            <a:off x="288290" y="2160157"/>
            <a:ext cx="4665256" cy="3498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4" name="Content Placeholder 3" descr="photo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6" r="13336"/>
          <a:stretch>
            <a:fillRect/>
          </a:stretch>
        </p:blipFill>
        <p:spPr bwMode="auto">
          <a:xfrm>
            <a:off x="5292802" y="1959138"/>
            <a:ext cx="3222548" cy="369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37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Micro Irrigation</a:t>
            </a:r>
            <a:endParaRPr lang="en-US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Usually refers to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Drip irrigation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Smaller spray/sprinkler and </a:t>
            </a:r>
            <a:r>
              <a:rPr lang="en-US" altLang="en-US" dirty="0" smtClean="0">
                <a:ea typeface="ＭＳ Ｐゴシック" panose="020B0600070205080204" pitchFamily="34" charset="-128"/>
              </a:rPr>
              <a:t>mist</a:t>
            </a:r>
          </a:p>
          <a:p>
            <a:pPr marL="457200" lvl="1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 smtClean="0">
                <a:ea typeface="ＭＳ Ｐゴシック" panose="020B0600070205080204" pitchFamily="34" charset="-128"/>
              </a:rPr>
              <a:t>Irrigation</a:t>
            </a:r>
          </a:p>
          <a:p>
            <a:pPr lvl="1"/>
            <a:r>
              <a:rPr lang="en-US" altLang="en-US" dirty="0" smtClean="0">
                <a:ea typeface="ＭＳ Ｐゴシック" panose="020B0600070205080204" pitchFamily="34" charset="-128"/>
              </a:rPr>
              <a:t>The </a:t>
            </a:r>
            <a:r>
              <a:rPr lang="en-US" altLang="en-US" dirty="0">
                <a:ea typeface="ＭＳ Ｐゴシック" panose="020B0600070205080204" pitchFamily="34" charset="-128"/>
              </a:rPr>
              <a:t>supply of water to land or crops typically by artificial means.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771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867103" y="304800"/>
            <a:ext cx="746497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000" dirty="0" smtClean="0">
                <a:latin typeface="+mn-lt"/>
              </a:rPr>
              <a:t>Common Irrigation Techniques</a:t>
            </a:r>
            <a:endParaRPr lang="en-US" altLang="en-US" sz="40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4662" y="1253359"/>
            <a:ext cx="396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Drip-irrigation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24" y="2104697"/>
            <a:ext cx="4459442" cy="2971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4824" y="5076497"/>
            <a:ext cx="4338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https://www.agrilinks.org/blog/introducing-drip-irrigation-technologies-smallholder-farmers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066" y="2095842"/>
            <a:ext cx="3758500" cy="298065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55779" y="5076497"/>
            <a:ext cx="38467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https://www.dripirrigation.com/1-gph-button-drip-emitter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07808" y="1726510"/>
            <a:ext cx="254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Button emitter / Bubbler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12636" y="1699868"/>
            <a:ext cx="396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Drip tape / Drip -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89" y="1933129"/>
            <a:ext cx="3498226" cy="23298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1889" y="4372902"/>
            <a:ext cx="3484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https://www.indiamart.com/proddetail/sprinkler-irrigation-system-14061781491.html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685799" y="70732"/>
            <a:ext cx="746497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000" dirty="0" smtClean="0"/>
              <a:t>Common Irrigation Techniques</a:t>
            </a:r>
            <a:endParaRPr lang="en-US" alt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520262" y="1141820"/>
            <a:ext cx="396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Spray/Sprinkler/Mist Irrigation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690" y="778618"/>
            <a:ext cx="3552825" cy="24669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03170" y="3236555"/>
            <a:ext cx="29476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https://water.usgs.gov/edu/irsprayhigh.html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754" y="3608795"/>
            <a:ext cx="3764018" cy="226250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218515" y="5844937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https://english.mathrubhumi.com/agriculture/agri-news/keep-plants-cool-with-mist-irrigation-system-english-news-1.1222129</a:t>
            </a:r>
          </a:p>
        </p:txBody>
      </p:sp>
    </p:spTree>
    <p:extLst>
      <p:ext uri="{BB962C8B-B14F-4D97-AF65-F5344CB8AC3E}">
        <p14:creationId xmlns:p14="http://schemas.microsoft.com/office/powerpoint/2010/main" val="2993320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520262" y="38155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200" dirty="0" smtClean="0">
                <a:latin typeface="+mn-lt"/>
                <a:ea typeface="ＭＳ Ｐゴシック" panose="020B0600070205080204" pitchFamily="34" charset="-128"/>
              </a:rPr>
              <a:t>Mist or sprinkler Basic Design</a:t>
            </a:r>
            <a:endParaRPr lang="en-US" altLang="en-US" sz="3200" dirty="0">
              <a:latin typeface="+mn-lt"/>
              <a:ea typeface="ＭＳ Ｐゴシック" panose="020B0600070205080204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407" y="1655379"/>
            <a:ext cx="4514850" cy="341323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60711" y="4766788"/>
            <a:ext cx="38891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https://www.aisgreenworks.com.au/water-systems/overhead-sprinklers/#iLightbox[963b385300d8ea72fae]/0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49"/>
          <a:stretch/>
        </p:blipFill>
        <p:spPr>
          <a:xfrm>
            <a:off x="78374" y="1947041"/>
            <a:ext cx="4217729" cy="28197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20262" y="4745448"/>
            <a:ext cx="37147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http://cdn.yourarticlelibrary.com/wp-content/uploads/2015/06/image693.png</a:t>
            </a:r>
          </a:p>
        </p:txBody>
      </p:sp>
    </p:spTree>
    <p:extLst>
      <p:ext uri="{BB962C8B-B14F-4D97-AF65-F5344CB8AC3E}">
        <p14:creationId xmlns:p14="http://schemas.microsoft.com/office/powerpoint/2010/main" val="28737416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1152</Words>
  <Application>Microsoft Macintosh PowerPoint</Application>
  <PresentationFormat>On-screen Show (4:3)</PresentationFormat>
  <Paragraphs>149</Paragraphs>
  <Slides>26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Custom Design</vt:lpstr>
      <vt:lpstr>Seven Trees, Seven Practices</vt:lpstr>
      <vt:lpstr>Seven Practices</vt:lpstr>
      <vt:lpstr>Sheet Mulching</vt:lpstr>
      <vt:lpstr>Sheet Mulching: Three Layers</vt:lpstr>
      <vt:lpstr>Sheet Mulching</vt:lpstr>
      <vt:lpstr>Micro Irrigation</vt:lpstr>
      <vt:lpstr>PowerPoint Presentation</vt:lpstr>
      <vt:lpstr>PowerPoint Presentation</vt:lpstr>
      <vt:lpstr>Mist or sprinkler Basic Design</vt:lpstr>
      <vt:lpstr>PowerPoint Presentation</vt:lpstr>
      <vt:lpstr>PowerPoint Presentation</vt:lpstr>
      <vt:lpstr>Basic Components of Micro-Irrigation System (Drip and Sprinkler/mist systems)</vt:lpstr>
      <vt:lpstr>PowerPoint Presentation</vt:lpstr>
      <vt:lpstr>PowerPoint Presentation</vt:lpstr>
      <vt:lpstr>PowerPoint Presentation</vt:lpstr>
      <vt:lpstr>Sustainable Practices: Irrigation Management</vt:lpstr>
      <vt:lpstr>Fruit Tree Windbreaks</vt:lpstr>
      <vt:lpstr>Windbreak Design Considerations</vt:lpstr>
      <vt:lpstr>Examples of Fruit Tree Windbreak</vt:lpstr>
      <vt:lpstr>Disadvantages of Windbreaks</vt:lpstr>
      <vt:lpstr>What is Contour Farming?</vt:lpstr>
      <vt:lpstr>What is an A-frame</vt:lpstr>
      <vt:lpstr>Marking the Contour</vt:lpstr>
      <vt:lpstr>Marking the Contour</vt:lpstr>
      <vt:lpstr>Green Manures and Cover Crops</vt:lpstr>
      <vt:lpstr>Potential Species for Guam’s Forest Gardens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Sablan, Angelana Maria</dc:creator>
  <cp:lastModifiedBy>UOG BCancer</cp:lastModifiedBy>
  <cp:revision>14</cp:revision>
  <dcterms:created xsi:type="dcterms:W3CDTF">2018-10-31T23:56:31Z</dcterms:created>
  <dcterms:modified xsi:type="dcterms:W3CDTF">2018-11-08T06:57:10Z</dcterms:modified>
</cp:coreProperties>
</file>

<file path=docProps/thumbnail.jpeg>
</file>